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tif" ContentType="image/tif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6" r:id="rId2"/>
    <p:sldId id="257" r:id="rId3"/>
    <p:sldId id="258" r:id="rId4"/>
    <p:sldId id="260" r:id="rId5"/>
    <p:sldId id="268" r:id="rId6"/>
    <p:sldId id="261" r:id="rId7"/>
    <p:sldId id="265" r:id="rId8"/>
    <p:sldId id="266" r:id="rId9"/>
    <p:sldId id="267" r:id="rId10"/>
    <p:sldId id="263"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78"/>
    <p:restoredTop sz="94655"/>
  </p:normalViewPr>
  <p:slideViewPr>
    <p:cSldViewPr snapToGrid="0" snapToObjects="1">
      <p:cViewPr varScale="1">
        <p:scale>
          <a:sx n="146" d="100"/>
          <a:sy n="146" d="100"/>
        </p:scale>
        <p:origin x="192" y="12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ABECE8-04C7-684D-B560-A5629942616D}" type="datetimeFigureOut">
              <a:rPr lang="en-US" smtClean="0"/>
              <a:t>4/21/16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4BCB7A-5D6A-0F4D-A458-2D9C9D02EB18}" type="slidenum">
              <a:rPr lang="en-US" smtClean="0"/>
              <a:t>‹#›</a:t>
            </a:fld>
            <a:endParaRPr lang="en-US"/>
          </a:p>
        </p:txBody>
      </p:sp>
    </p:spTree>
    <p:extLst>
      <p:ext uri="{BB962C8B-B14F-4D97-AF65-F5344CB8AC3E}">
        <p14:creationId xmlns:p14="http://schemas.microsoft.com/office/powerpoint/2010/main" val="295905951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BFD92E-1ABF-AE4E-8482-0C449F7BE64B}" type="datetimeFigureOut">
              <a:rPr lang="en-US" smtClean="0"/>
              <a:t>4/21/16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392F13-14C3-5F4C-A509-163C30190700}" type="slidenum">
              <a:rPr lang="en-US" smtClean="0"/>
              <a:t>‹#›</a:t>
            </a:fld>
            <a:endParaRPr lang="en-US"/>
          </a:p>
        </p:txBody>
      </p:sp>
    </p:spTree>
    <p:extLst>
      <p:ext uri="{BB962C8B-B14F-4D97-AF65-F5344CB8AC3E}">
        <p14:creationId xmlns:p14="http://schemas.microsoft.com/office/powerpoint/2010/main" val="298398477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392F13-14C3-5F4C-A509-163C30190700}" type="slidenum">
              <a:rPr lang="en-US" smtClean="0"/>
              <a:t>3</a:t>
            </a:fld>
            <a:endParaRPr lang="en-US"/>
          </a:p>
        </p:txBody>
      </p:sp>
    </p:spTree>
    <p:extLst>
      <p:ext uri="{BB962C8B-B14F-4D97-AF65-F5344CB8AC3E}">
        <p14:creationId xmlns:p14="http://schemas.microsoft.com/office/powerpoint/2010/main" val="396750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392F13-14C3-5F4C-A509-163C30190700}" type="slidenum">
              <a:rPr lang="en-US" smtClean="0"/>
              <a:t>10</a:t>
            </a:fld>
            <a:endParaRPr lang="en-US"/>
          </a:p>
        </p:txBody>
      </p:sp>
    </p:spTree>
    <p:extLst>
      <p:ext uri="{BB962C8B-B14F-4D97-AF65-F5344CB8AC3E}">
        <p14:creationId xmlns:p14="http://schemas.microsoft.com/office/powerpoint/2010/main" val="451066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16627" y="1676831"/>
            <a:ext cx="7237022" cy="1470025"/>
          </a:xfrm>
        </p:spPr>
        <p:txBody>
          <a:bodyPr/>
          <a:lstStyle>
            <a:lvl1pPr algn="l">
              <a:defRPr/>
            </a:lvl1pPr>
          </a:lstStyle>
          <a:p>
            <a:r>
              <a:rPr lang="x-none" dirty="0" smtClean="0"/>
              <a:t>Click to edit MastPrer title style</a:t>
            </a:r>
            <a:endParaRPr lang="en-US" dirty="0"/>
          </a:p>
        </p:txBody>
      </p:sp>
      <p:sp>
        <p:nvSpPr>
          <p:cNvPr id="3" name="Subtitle 2"/>
          <p:cNvSpPr>
            <a:spLocks noGrp="1"/>
          </p:cNvSpPr>
          <p:nvPr>
            <p:ph type="subTitle" idx="1"/>
          </p:nvPr>
        </p:nvSpPr>
        <p:spPr>
          <a:xfrm>
            <a:off x="1716627" y="3579151"/>
            <a:ext cx="7237022" cy="1605783"/>
          </a:xfrm>
          <a:prstGeom prst="rect">
            <a:avLst/>
          </a:prstGeo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smtClean="0"/>
              <a:t>Click to edit Master subtitle style</a:t>
            </a:r>
            <a:endParaRPr lang="en-US" dirty="0"/>
          </a:p>
        </p:txBody>
      </p:sp>
      <p:pic>
        <p:nvPicPr>
          <p:cNvPr id="7" name="Picture 6"/>
          <p:cNvPicPr>
            <a:picLocks noChangeAspect="1"/>
          </p:cNvPicPr>
          <p:nvPr userDrawn="1"/>
        </p:nvPicPr>
        <p:blipFill>
          <a:blip r:embed="rId2"/>
          <a:stretch>
            <a:fillRect/>
          </a:stretch>
        </p:blipFill>
        <p:spPr>
          <a:xfrm>
            <a:off x="10188" y="0"/>
            <a:ext cx="1706439" cy="3307241"/>
          </a:xfrm>
          <a:prstGeom prst="rect">
            <a:avLst/>
          </a:prstGeom>
        </p:spPr>
      </p:pic>
      <p:pic>
        <p:nvPicPr>
          <p:cNvPr id="9" name="Picture 8" descr="jaxa_logo_rgb.tif"/>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19189" y="5958461"/>
            <a:ext cx="1486347" cy="899539"/>
          </a:xfrm>
          <a:prstGeom prst="rect">
            <a:avLst/>
          </a:prstGeom>
        </p:spPr>
      </p:pic>
      <p:pic>
        <p:nvPicPr>
          <p:cNvPr id="10" name="Picture 9"/>
          <p:cNvPicPr>
            <a:picLocks noChangeAspect="1"/>
          </p:cNvPicPr>
          <p:nvPr userDrawn="1"/>
        </p:nvPicPr>
        <p:blipFill>
          <a:blip r:embed="rId4"/>
          <a:stretch>
            <a:fillRect/>
          </a:stretch>
        </p:blipFill>
        <p:spPr>
          <a:xfrm>
            <a:off x="7638120" y="5930548"/>
            <a:ext cx="564594" cy="899998"/>
          </a:xfrm>
          <a:prstGeom prst="rect">
            <a:avLst/>
          </a:prstGeom>
        </p:spPr>
      </p:pic>
      <p:pic>
        <p:nvPicPr>
          <p:cNvPr id="11" name="Picture 10"/>
          <p:cNvPicPr>
            <a:picLocks noChangeAspect="1"/>
          </p:cNvPicPr>
          <p:nvPr userDrawn="1"/>
        </p:nvPicPr>
        <p:blipFill>
          <a:blip r:embed="rId5"/>
          <a:stretch>
            <a:fillRect/>
          </a:stretch>
        </p:blipFill>
        <p:spPr>
          <a:xfrm>
            <a:off x="8273134" y="5958461"/>
            <a:ext cx="828998" cy="836335"/>
          </a:xfrm>
          <a:prstGeom prst="rect">
            <a:avLst/>
          </a:prstGeom>
        </p:spPr>
      </p:pic>
      <p:sp>
        <p:nvSpPr>
          <p:cNvPr id="12" name="Rectangle 11"/>
          <p:cNvSpPr/>
          <p:nvPr userDrawn="1"/>
        </p:nvSpPr>
        <p:spPr>
          <a:xfrm>
            <a:off x="101837" y="6143004"/>
            <a:ext cx="4572000" cy="646331"/>
          </a:xfrm>
          <a:prstGeom prst="rect">
            <a:avLst/>
          </a:prstGeom>
        </p:spPr>
        <p:txBody>
          <a:bodyPr>
            <a:spAutoFit/>
          </a:bodyPr>
          <a:lstStyle/>
          <a:p>
            <a:r>
              <a:rPr lang="ja-JP" altLang="en-US" sz="1800" kern="1200" dirty="0" smtClean="0">
                <a:solidFill>
                  <a:schemeClr val="tx1"/>
                </a:solidFill>
                <a:latin typeface="+mn-lt"/>
                <a:ea typeface="+mn-ea"/>
                <a:cs typeface="+mn-cs"/>
              </a:rPr>
              <a:t>東北大学災害科学国際研究所</a:t>
            </a:r>
          </a:p>
          <a:p>
            <a:r>
              <a:rPr lang="ja-JP" altLang="en-US" sz="1800" kern="1200" dirty="0" smtClean="0">
                <a:solidFill>
                  <a:schemeClr val="tx1"/>
                </a:solidFill>
                <a:latin typeface="+mn-lt"/>
                <a:ea typeface="+mn-ea"/>
                <a:cs typeface="+mn-cs"/>
              </a:rPr>
              <a:t>広域被害把握研究分野</a:t>
            </a:r>
            <a:endParaRPr lang="en-US" dirty="0"/>
          </a:p>
        </p:txBody>
      </p:sp>
    </p:spTree>
    <p:extLst>
      <p:ext uri="{BB962C8B-B14F-4D97-AF65-F5344CB8AC3E}">
        <p14:creationId xmlns:p14="http://schemas.microsoft.com/office/powerpoint/2010/main" val="89602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1FFB4BB8-FD4A-844E-A3D9-93ADBC004FE7}"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806161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81EB5CB-6EE4-9B4B-9DBB-FF4127183384}"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3469772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72838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77EFF7D2-538B-AB4D-9A21-56582E8A6185}"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91261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6F1698E5-9137-F549-879C-A39176486098}" type="datetime1">
              <a:rPr lang="en-US" smtClean="0"/>
              <a:t>4/21/16</a:t>
            </a:fld>
            <a:endParaRPr lang="en-US"/>
          </a:p>
        </p:txBody>
      </p:sp>
      <p:sp>
        <p:nvSpPr>
          <p:cNvPr id="6" name="Footer Placeholder 5"/>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7" name="Slide Number Placeholder 6"/>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3155244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7A98F2F9-1559-2D44-BCAC-0C8A93859093}" type="datetime1">
              <a:rPr lang="en-US" smtClean="0"/>
              <a:t>4/21/16</a:t>
            </a:fld>
            <a:endParaRPr lang="en-US"/>
          </a:p>
        </p:txBody>
      </p:sp>
      <p:sp>
        <p:nvSpPr>
          <p:cNvPr id="8" name="Footer Placeholder 7"/>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9" name="Slide Number Placeholder 8"/>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361187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30B7827C-D947-9C4F-9833-C9A95D34D212}" type="datetime1">
              <a:rPr lang="en-US" smtClean="0"/>
              <a:t>4/21/16</a:t>
            </a:fld>
            <a:endParaRPr lang="en-US"/>
          </a:p>
        </p:txBody>
      </p:sp>
      <p:sp>
        <p:nvSpPr>
          <p:cNvPr id="4" name="Footer Placeholder 3"/>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5" name="Slide Number Placeholder 4"/>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149798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8C229C-70C9-1748-8336-4EA6DAC20FF1}" type="datetime1">
              <a:rPr lang="en-US" smtClean="0"/>
              <a:t>4/21/16</a:t>
            </a:fld>
            <a:endParaRPr lang="en-US"/>
          </a:p>
        </p:txBody>
      </p:sp>
      <p:sp>
        <p:nvSpPr>
          <p:cNvPr id="3" name="Footer Placeholder 2"/>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4" name="Slide Number Placeholder 3"/>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3770008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E99F35C8-6AFE-E143-9083-ECB997837DFA}" type="datetime1">
              <a:rPr lang="en-US" smtClean="0"/>
              <a:t>4/21/16</a:t>
            </a:fld>
            <a:endParaRPr lang="en-US"/>
          </a:p>
        </p:txBody>
      </p:sp>
      <p:sp>
        <p:nvSpPr>
          <p:cNvPr id="6" name="Footer Placeholder 5"/>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7" name="Slide Number Placeholder 6"/>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1861717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D3BAB1A8-5721-3943-93FA-2275A63D13EF}" type="datetime1">
              <a:rPr lang="en-US" smtClean="0"/>
              <a:t>4/21/16</a:t>
            </a:fld>
            <a:endParaRPr lang="en-US"/>
          </a:p>
        </p:txBody>
      </p:sp>
      <p:sp>
        <p:nvSpPr>
          <p:cNvPr id="6" name="Footer Placeholder 5"/>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7" name="Slide Number Placeholder 6"/>
          <p:cNvSpPr>
            <a:spLocks noGrp="1"/>
          </p:cNvSpPr>
          <p:nvPr>
            <p:ph type="sldNum" sz="quarter" idx="12"/>
          </p:nvPr>
        </p:nvSpPr>
        <p:spPr/>
        <p:txBody>
          <a:bodyPr/>
          <a:lstStyle/>
          <a:p>
            <a:fld id="{52A16554-0444-FC47-B056-CFB5C6542B14}" type="slidenum">
              <a:rPr lang="en-US" smtClean="0"/>
              <a:t>‹#›</a:t>
            </a:fld>
            <a:endParaRPr lang="en-US"/>
          </a:p>
        </p:txBody>
      </p:sp>
    </p:spTree>
    <p:extLst>
      <p:ext uri="{BB962C8B-B14F-4D97-AF65-F5344CB8AC3E}">
        <p14:creationId xmlns:p14="http://schemas.microsoft.com/office/powerpoint/2010/main" val="3899410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4985"/>
            <a:ext cx="9144000" cy="654940"/>
          </a:xfrm>
          <a:prstGeom prst="rect">
            <a:avLst/>
          </a:prstGeom>
        </p:spPr>
        <p:txBody>
          <a:bodyPr vert="horz" lIns="91440" tIns="45720" rIns="91440" bIns="45720" rtlCol="0" anchor="ctr">
            <a:noAutofit/>
          </a:bodyPr>
          <a:lstStyle/>
          <a:p>
            <a:r>
              <a:rPr lang="x-none" dirty="0" smtClean="0"/>
              <a:t>Click to edit Master title style</a:t>
            </a:r>
            <a:endParaRPr lang="en-US" dirty="0"/>
          </a:p>
        </p:txBody>
      </p:sp>
      <p:sp>
        <p:nvSpPr>
          <p:cNvPr id="4" name="Date Placeholder 3"/>
          <p:cNvSpPr>
            <a:spLocks noGrp="1"/>
          </p:cNvSpPr>
          <p:nvPr>
            <p:ph type="dt" sz="half" idx="2"/>
          </p:nvPr>
        </p:nvSpPr>
        <p:spPr>
          <a:xfrm>
            <a:off x="0" y="64928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20 April 2016</a:t>
            </a:r>
            <a:endParaRPr lang="en-US" dirty="0"/>
          </a:p>
        </p:txBody>
      </p:sp>
      <p:sp>
        <p:nvSpPr>
          <p:cNvPr id="5" name="Footer Placeholder 4"/>
          <p:cNvSpPr>
            <a:spLocks noGrp="1"/>
          </p:cNvSpPr>
          <p:nvPr>
            <p:ph type="ftr" sz="quarter" idx="3"/>
          </p:nvPr>
        </p:nvSpPr>
        <p:spPr>
          <a:xfrm>
            <a:off x="3124200"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smtClean="0"/>
              <a:t>広域被害把握研究分野 </a:t>
            </a:r>
            <a:r>
              <a:rPr lang="en-US" altLang="ja-JP" smtClean="0"/>
              <a:t>(ReGiD Lab.)</a:t>
            </a:r>
            <a:endParaRPr lang="en-US"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16554-0444-FC47-B056-CFB5C6542B14}" type="slidenum">
              <a:rPr lang="en-US" smtClean="0"/>
              <a:t>‹#›</a:t>
            </a:fld>
            <a:endParaRPr lang="en-US"/>
          </a:p>
        </p:txBody>
      </p:sp>
    </p:spTree>
    <p:extLst>
      <p:ext uri="{BB962C8B-B14F-4D97-AF65-F5344CB8AC3E}">
        <p14:creationId xmlns:p14="http://schemas.microsoft.com/office/powerpoint/2010/main" val="3887043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marL="0" indent="0" algn="l" defTabSz="457200" rtl="0" eaLnBrk="1" latinLnBrk="0" hangingPunct="1">
        <a:spcBef>
          <a:spcPct val="0"/>
        </a:spcBef>
        <a:buFont typeface="+mj-lt"/>
        <a:buNone/>
        <a:defRPr sz="40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Preliminary building damage mapping following the 2016 Kumamoto Mw7.1 Earthquakes using PALSAR-2 image</a:t>
            </a:r>
            <a:endParaRPr lang="en-US" sz="3600" dirty="0"/>
          </a:p>
        </p:txBody>
      </p:sp>
      <p:sp>
        <p:nvSpPr>
          <p:cNvPr id="6" name="TextBox 5"/>
          <p:cNvSpPr txBox="1"/>
          <p:nvPr/>
        </p:nvSpPr>
        <p:spPr>
          <a:xfrm>
            <a:off x="226423" y="3465988"/>
            <a:ext cx="8577943" cy="1938992"/>
          </a:xfrm>
          <a:prstGeom prst="rect">
            <a:avLst/>
          </a:prstGeom>
          <a:noFill/>
        </p:spPr>
        <p:txBody>
          <a:bodyPr wrap="square" rtlCol="0">
            <a:spAutoFit/>
          </a:bodyPr>
          <a:lstStyle/>
          <a:p>
            <a:pPr algn="r"/>
            <a:r>
              <a:rPr lang="en-US" altLang="ja-JP" sz="2400" dirty="0" err="1">
                <a:solidFill>
                  <a:schemeClr val="tx1">
                    <a:lumMod val="50000"/>
                    <a:lumOff val="50000"/>
                  </a:schemeClr>
                </a:solidFill>
              </a:rPr>
              <a:t>Yanbing</a:t>
            </a:r>
            <a:r>
              <a:rPr lang="en-US" altLang="ja-JP" sz="2400" dirty="0">
                <a:solidFill>
                  <a:schemeClr val="tx1">
                    <a:lumMod val="50000"/>
                    <a:lumOff val="50000"/>
                  </a:schemeClr>
                </a:solidFill>
              </a:rPr>
              <a:t> </a:t>
            </a:r>
            <a:r>
              <a:rPr lang="en-US" altLang="ja-JP" sz="2400" dirty="0" smtClean="0">
                <a:solidFill>
                  <a:schemeClr val="tx1">
                    <a:lumMod val="50000"/>
                    <a:lumOff val="50000"/>
                  </a:schemeClr>
                </a:solidFill>
              </a:rPr>
              <a:t>Bai </a:t>
            </a:r>
          </a:p>
          <a:p>
            <a:pPr algn="r"/>
            <a:r>
              <a:rPr lang="en-US" sz="2400" dirty="0" smtClean="0">
                <a:solidFill>
                  <a:schemeClr val="tx1">
                    <a:lumMod val="50000"/>
                    <a:lumOff val="50000"/>
                  </a:schemeClr>
                </a:solidFill>
              </a:rPr>
              <a:t>Bruno Adriano </a:t>
            </a:r>
          </a:p>
          <a:p>
            <a:pPr algn="r"/>
            <a:r>
              <a:rPr lang="en-US" sz="2400" dirty="0" smtClean="0">
                <a:solidFill>
                  <a:schemeClr val="tx1">
                    <a:lumMod val="50000"/>
                    <a:lumOff val="50000"/>
                  </a:schemeClr>
                </a:solidFill>
              </a:rPr>
              <a:t>Erick Mas</a:t>
            </a:r>
          </a:p>
          <a:p>
            <a:pPr algn="r"/>
            <a:r>
              <a:rPr lang="en-US" sz="2400" dirty="0" err="1" smtClean="0">
                <a:solidFill>
                  <a:schemeClr val="tx1">
                    <a:lumMod val="50000"/>
                    <a:lumOff val="50000"/>
                  </a:schemeClr>
                </a:solidFill>
              </a:rPr>
              <a:t>Hideomi</a:t>
            </a:r>
            <a:r>
              <a:rPr lang="en-US" sz="2400" dirty="0" smtClean="0">
                <a:solidFill>
                  <a:schemeClr val="tx1">
                    <a:lumMod val="50000"/>
                    <a:lumOff val="50000"/>
                  </a:schemeClr>
                </a:solidFill>
              </a:rPr>
              <a:t> </a:t>
            </a:r>
            <a:r>
              <a:rPr lang="en-US" sz="2400" dirty="0" err="1" smtClean="0">
                <a:solidFill>
                  <a:schemeClr val="tx1">
                    <a:lumMod val="50000"/>
                    <a:lumOff val="50000"/>
                  </a:schemeClr>
                </a:solidFill>
              </a:rPr>
              <a:t>Gokon</a:t>
            </a:r>
            <a:r>
              <a:rPr lang="en-US" sz="2400" dirty="0" smtClean="0">
                <a:solidFill>
                  <a:schemeClr val="tx1">
                    <a:lumMod val="50000"/>
                    <a:lumOff val="50000"/>
                  </a:schemeClr>
                </a:solidFill>
              </a:rPr>
              <a:t> (Univ. of Tokyo)</a:t>
            </a:r>
          </a:p>
          <a:p>
            <a:pPr algn="r"/>
            <a:r>
              <a:rPr lang="en-US" sz="2400" dirty="0" smtClean="0">
                <a:solidFill>
                  <a:schemeClr val="tx1">
                    <a:lumMod val="50000"/>
                    <a:lumOff val="50000"/>
                  </a:schemeClr>
                </a:solidFill>
              </a:rPr>
              <a:t> Shunichi </a:t>
            </a:r>
            <a:r>
              <a:rPr lang="en-US" sz="2400" dirty="0" err="1" smtClean="0">
                <a:solidFill>
                  <a:schemeClr val="tx1">
                    <a:lumMod val="50000"/>
                    <a:lumOff val="50000"/>
                  </a:schemeClr>
                </a:solidFill>
              </a:rPr>
              <a:t>Koshimura</a:t>
            </a:r>
            <a:endParaRPr lang="en-US" sz="2400" dirty="0">
              <a:solidFill>
                <a:schemeClr val="tx1">
                  <a:lumMod val="50000"/>
                  <a:lumOff val="50000"/>
                </a:schemeClr>
              </a:solidFill>
            </a:endParaRPr>
          </a:p>
        </p:txBody>
      </p:sp>
    </p:spTree>
    <p:extLst>
      <p:ext uri="{BB962C8B-B14F-4D97-AF65-F5344CB8AC3E}">
        <p14:creationId xmlns:p14="http://schemas.microsoft.com/office/powerpoint/2010/main" val="1799096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Comments</a:t>
            </a:r>
            <a:endParaRPr lang="en-US" dirty="0"/>
          </a:p>
        </p:txBody>
      </p:sp>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10</a:t>
            </a:fld>
            <a:endParaRPr lang="en-US"/>
          </a:p>
        </p:txBody>
      </p:sp>
      <p:sp>
        <p:nvSpPr>
          <p:cNvPr id="7" name="Rectangle 6"/>
          <p:cNvSpPr/>
          <p:nvPr/>
        </p:nvSpPr>
        <p:spPr>
          <a:xfrm>
            <a:off x="341492" y="793526"/>
            <a:ext cx="8276321" cy="1323439"/>
          </a:xfrm>
          <a:prstGeom prst="rect">
            <a:avLst/>
          </a:prstGeom>
        </p:spPr>
        <p:txBody>
          <a:bodyPr wrap="square">
            <a:spAutoFit/>
          </a:bodyPr>
          <a:lstStyle/>
          <a:p>
            <a:pPr marL="285750" indent="-285750" algn="just">
              <a:buFont typeface="Wingdings" charset="2"/>
              <a:buChar char="v"/>
            </a:pPr>
            <a:r>
              <a:rPr lang="en-US" sz="1600" dirty="0" smtClean="0"/>
              <a:t>According to the damage estimation, the damage is scattered throughout the Kumamoto city.</a:t>
            </a:r>
          </a:p>
          <a:p>
            <a:pPr marL="285750" indent="-285750" algn="just">
              <a:buFont typeface="Wingdings" charset="2"/>
              <a:buChar char="v"/>
            </a:pPr>
            <a:endParaRPr lang="en-US" sz="1600" dirty="0" smtClean="0"/>
          </a:p>
          <a:p>
            <a:pPr marL="285750" indent="-285750" algn="just">
              <a:buFont typeface="Wingdings" charset="2"/>
              <a:buChar char="v"/>
            </a:pPr>
            <a:r>
              <a:rPr lang="en-US" sz="1600" dirty="0" smtClean="0"/>
              <a:t>To verify the estimation, survey photos were used as ground truth data (GTD). While some locations where the model detected damage agree with the GTD, other buildings that were actually damaged were not detected by the model.</a:t>
            </a:r>
            <a:endParaRPr lang="en-US" sz="1600" dirty="0" smtClean="0"/>
          </a:p>
        </p:txBody>
      </p:sp>
      <p:sp>
        <p:nvSpPr>
          <p:cNvPr id="11" name="Title 1"/>
          <p:cNvSpPr txBox="1">
            <a:spLocks/>
          </p:cNvSpPr>
          <p:nvPr/>
        </p:nvSpPr>
        <p:spPr>
          <a:xfrm>
            <a:off x="0" y="2582619"/>
            <a:ext cx="9144000" cy="654940"/>
          </a:xfrm>
          <a:prstGeom prst="rect">
            <a:avLst/>
          </a:prstGeom>
        </p:spPr>
        <p:txBody>
          <a:bodyPr vert="horz" lIns="91440" tIns="45720" rIns="91440" bIns="45720" rtlCol="0" anchor="ctr">
            <a:noAutofit/>
          </a:bodyPr>
          <a:lstStyle>
            <a:lvl1pPr marL="0" indent="0" algn="l" defTabSz="457200" rtl="0" eaLnBrk="1" latinLnBrk="0" hangingPunct="1">
              <a:spcBef>
                <a:spcPct val="0"/>
              </a:spcBef>
              <a:buFont typeface="+mj-lt"/>
              <a:buNone/>
              <a:defRPr sz="4000" kern="1200">
                <a:solidFill>
                  <a:schemeClr val="tx1"/>
                </a:solidFill>
                <a:latin typeface="+mj-lt"/>
                <a:ea typeface="+mj-ea"/>
                <a:cs typeface="+mj-cs"/>
              </a:defRPr>
            </a:lvl1pPr>
          </a:lstStyle>
          <a:p>
            <a:r>
              <a:rPr lang="en-US" smtClean="0"/>
              <a:t>Acknowledgement </a:t>
            </a:r>
            <a:endParaRPr lang="en-US" dirty="0"/>
          </a:p>
        </p:txBody>
      </p:sp>
      <p:sp>
        <p:nvSpPr>
          <p:cNvPr id="12" name="Content Placeholder 2"/>
          <p:cNvSpPr>
            <a:spLocks noGrp="1"/>
          </p:cNvSpPr>
          <p:nvPr>
            <p:ph idx="1"/>
          </p:nvPr>
        </p:nvSpPr>
        <p:spPr>
          <a:xfrm>
            <a:off x="457200" y="3703213"/>
            <a:ext cx="8229600" cy="2087987"/>
          </a:xfrm>
        </p:spPr>
        <p:txBody>
          <a:bodyPr/>
          <a:lstStyle/>
          <a:p>
            <a:pPr marL="0" indent="0">
              <a:buNone/>
            </a:pPr>
            <a:r>
              <a:rPr lang="en-US" sz="1800" dirty="0"/>
              <a:t>ALOS-</a:t>
            </a:r>
            <a:r>
              <a:rPr lang="en-US" sz="1800" dirty="0" smtClean="0"/>
              <a:t>2/PALSAR</a:t>
            </a:r>
            <a:r>
              <a:rPr lang="en-US" sz="1800" dirty="0"/>
              <a:t>-2 image is owned by JAXA, and the dataset was provided by </a:t>
            </a:r>
            <a:r>
              <a:rPr lang="en-US" sz="1800" dirty="0" smtClean="0"/>
              <a:t>JAXA</a:t>
            </a:r>
            <a:r>
              <a:rPr lang="en-US" sz="1800" dirty="0" smtClean="0"/>
              <a:t>. Survey photos were provided by Dr. </a:t>
            </a:r>
            <a:r>
              <a:rPr lang="en-US" sz="1800" dirty="0" err="1" smtClean="0"/>
              <a:t>Hideomi</a:t>
            </a:r>
            <a:r>
              <a:rPr lang="en-US" sz="1800" dirty="0" smtClean="0"/>
              <a:t> </a:t>
            </a:r>
            <a:r>
              <a:rPr lang="en-US" sz="1800" dirty="0" err="1" smtClean="0"/>
              <a:t>Gokon</a:t>
            </a:r>
            <a:r>
              <a:rPr lang="en-US" sz="1800" dirty="0" smtClean="0"/>
              <a:t> from the University of Tokyo.</a:t>
            </a:r>
            <a:endParaRPr lang="en-US" sz="1800" dirty="0"/>
          </a:p>
        </p:txBody>
      </p:sp>
    </p:spTree>
    <p:extLst>
      <p:ext uri="{BB962C8B-B14F-4D97-AF65-F5344CB8AC3E}">
        <p14:creationId xmlns:p14="http://schemas.microsoft.com/office/powerpoint/2010/main" val="2014939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a:t>
            </a:r>
            <a:endParaRPr lang="en-US" dirty="0"/>
          </a:p>
        </p:txBody>
      </p:sp>
      <p:sp>
        <p:nvSpPr>
          <p:cNvPr id="4" name="Date Placeholder 3"/>
          <p:cNvSpPr>
            <a:spLocks noGrp="1"/>
          </p:cNvSpPr>
          <p:nvPr>
            <p:ph type="dt" sz="half" idx="10"/>
          </p:nvPr>
        </p:nvSpPr>
        <p:spPr/>
        <p:txBody>
          <a:bodyPr/>
          <a:lstStyle/>
          <a:p>
            <a:fld id="{23AF962A-DC87-C649-AA90-D6CE02D6A587}" type="datetime1">
              <a:rPr lang="en-US" smtClean="0"/>
              <a:t>4/21/16</a:t>
            </a:fld>
            <a:endParaRPr lang="en-US" dirty="0"/>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2</a:t>
            </a:fld>
            <a:endParaRPr lang="en-US"/>
          </a:p>
        </p:txBody>
      </p:sp>
      <p:sp>
        <p:nvSpPr>
          <p:cNvPr id="7" name="TextBox 6"/>
          <p:cNvSpPr txBox="1"/>
          <p:nvPr/>
        </p:nvSpPr>
        <p:spPr>
          <a:xfrm>
            <a:off x="220700" y="853286"/>
            <a:ext cx="8550513" cy="4801314"/>
          </a:xfrm>
          <a:prstGeom prst="rect">
            <a:avLst/>
          </a:prstGeom>
          <a:noFill/>
        </p:spPr>
        <p:txBody>
          <a:bodyPr wrap="square" rtlCol="0">
            <a:spAutoFit/>
          </a:bodyPr>
          <a:lstStyle/>
          <a:p>
            <a:pPr marL="285750" indent="-285750">
              <a:buFont typeface="Wingdings" charset="2"/>
              <a:buChar char="v"/>
            </a:pPr>
            <a:r>
              <a:rPr lang="en-US" dirty="0" smtClean="0"/>
              <a:t>A M</a:t>
            </a:r>
            <a:r>
              <a:rPr lang="en-US" baseline="-25000" dirty="0" smtClean="0"/>
              <a:t>w</a:t>
            </a:r>
            <a:r>
              <a:rPr lang="en-US" dirty="0" smtClean="0"/>
              <a:t>6.4 earthquake occurred on April 14, 2016 21:32 (JST) in Kumamoto City, Kyushu Island, Japan. This event was followed by two big aftershocks of M</a:t>
            </a:r>
            <a:r>
              <a:rPr lang="en-US" baseline="-25000" dirty="0" smtClean="0"/>
              <a:t>w</a:t>
            </a:r>
            <a:r>
              <a:rPr lang="en-US" dirty="0" smtClean="0"/>
              <a:t>6.4 on April 15, 2016 00:09 (JST) and Mw7.1 on April 16, 2016 01:30 (JST). It was reported that the latest event generated most of the damage in Kumamoto city and surroundings</a:t>
            </a:r>
            <a:r>
              <a:rPr lang="en-US" baseline="30000" dirty="0" smtClean="0"/>
              <a:t>(1)</a:t>
            </a:r>
            <a:r>
              <a:rPr lang="en-US" dirty="0" smtClean="0"/>
              <a:t>.</a:t>
            </a:r>
          </a:p>
          <a:p>
            <a:pPr marL="285750" indent="-285750">
              <a:buFont typeface="Wingdings" charset="2"/>
              <a:buChar char="v"/>
            </a:pPr>
            <a:endParaRPr lang="en-US" dirty="0"/>
          </a:p>
          <a:p>
            <a:pPr marL="285750" indent="-285750">
              <a:buFont typeface="Wingdings" charset="2"/>
              <a:buChar char="v"/>
            </a:pPr>
            <a:r>
              <a:rPr lang="en-US" dirty="0" smtClean="0"/>
              <a:t>The </a:t>
            </a:r>
            <a:r>
              <a:rPr lang="en-US" dirty="0" err="1" smtClean="0"/>
              <a:t>ReGiD</a:t>
            </a:r>
            <a:r>
              <a:rPr lang="en-US" dirty="0" smtClean="0"/>
              <a:t> Lab</a:t>
            </a:r>
            <a:r>
              <a:rPr lang="en-US" dirty="0" smtClean="0"/>
              <a:t>. From </a:t>
            </a:r>
            <a:r>
              <a:rPr lang="en-US" dirty="0" err="1" smtClean="0"/>
              <a:t>IRIDeS</a:t>
            </a:r>
            <a:r>
              <a:rPr lang="en-US" dirty="0" smtClean="0"/>
              <a:t>, </a:t>
            </a:r>
            <a:r>
              <a:rPr lang="en-US" dirty="0" smtClean="0"/>
              <a:t>Tohoku University </a:t>
            </a:r>
            <a:r>
              <a:rPr lang="en-US" dirty="0" smtClean="0"/>
              <a:t>in collaboration with JAXA and the University of Tokyo conducted </a:t>
            </a:r>
            <a:r>
              <a:rPr lang="en-US" dirty="0" smtClean="0"/>
              <a:t>a preliminary building damage estimation using a model that is being developed using only post-event Synthetic Aperture Radar (SAR) images from Katmandu city taken after the 2015 Nepal Earthquake</a:t>
            </a:r>
            <a:r>
              <a:rPr lang="en-US" baseline="30000" dirty="0" smtClean="0"/>
              <a:t> </a:t>
            </a:r>
            <a:r>
              <a:rPr lang="en-US" dirty="0" smtClean="0"/>
              <a:t>(Bai et al., 2016).</a:t>
            </a:r>
          </a:p>
          <a:p>
            <a:pPr marL="285750" indent="-285750">
              <a:buFont typeface="Wingdings" charset="2"/>
              <a:buChar char="v"/>
            </a:pPr>
            <a:endParaRPr lang="en-US" dirty="0"/>
          </a:p>
          <a:p>
            <a:pPr marL="285750" indent="-285750">
              <a:buFont typeface="Wingdings" charset="2"/>
              <a:buChar char="v"/>
            </a:pPr>
            <a:r>
              <a:rPr lang="en-US" dirty="0" smtClean="0"/>
              <a:t> In this preliminary damage assessment, we employed a post-event SAR image captured after the main shock of Mw 7.1 (third significant earthquake) on April 17, 2016. The image from Kumamoto city was acquired by the Advanced Land Observing Satellite 2 (ALOS-2) / </a:t>
            </a:r>
            <a:r>
              <a:rPr lang="en-US" dirty="0"/>
              <a:t>L-band Synthetic Aperture Radar (PALSAR-2</a:t>
            </a:r>
            <a:r>
              <a:rPr lang="en-US" dirty="0" smtClean="0"/>
              <a:t>)</a:t>
            </a:r>
          </a:p>
          <a:p>
            <a:pPr marL="285750" indent="-285750">
              <a:buFont typeface="Wingdings" charset="2"/>
              <a:buChar char="v"/>
            </a:pPr>
            <a:endParaRPr lang="en-US" dirty="0" smtClean="0"/>
          </a:p>
          <a:p>
            <a:pPr marL="285750" indent="-285750">
              <a:buFont typeface="Wingdings" charset="2"/>
              <a:buChar char="v"/>
            </a:pPr>
            <a:r>
              <a:rPr lang="en-US" b="1" dirty="0" smtClean="0"/>
              <a:t>The training data used in the damage estimation model is from Nepal earthquake and they are probably different.</a:t>
            </a:r>
            <a:endParaRPr lang="en-US" b="1" dirty="0"/>
          </a:p>
        </p:txBody>
      </p:sp>
      <p:sp>
        <p:nvSpPr>
          <p:cNvPr id="8" name="TextBox 7"/>
          <p:cNvSpPr txBox="1"/>
          <p:nvPr/>
        </p:nvSpPr>
        <p:spPr>
          <a:xfrm>
            <a:off x="43294" y="6165418"/>
            <a:ext cx="5594095" cy="307777"/>
          </a:xfrm>
          <a:prstGeom prst="rect">
            <a:avLst/>
          </a:prstGeom>
          <a:noFill/>
        </p:spPr>
        <p:txBody>
          <a:bodyPr wrap="square" rtlCol="0">
            <a:spAutoFit/>
          </a:bodyPr>
          <a:lstStyle/>
          <a:p>
            <a:r>
              <a:rPr lang="en-US" sz="1400" baseline="30000" dirty="0" smtClean="0">
                <a:solidFill>
                  <a:srgbClr val="7F7F7F"/>
                </a:solidFill>
              </a:rPr>
              <a:t>(1)</a:t>
            </a:r>
            <a:r>
              <a:rPr lang="en-US" sz="1400" dirty="0" smtClean="0">
                <a:solidFill>
                  <a:srgbClr val="7F7F7F"/>
                </a:solidFill>
              </a:rPr>
              <a:t>http://</a:t>
            </a:r>
            <a:r>
              <a:rPr lang="en-US" sz="1400" dirty="0" err="1" smtClean="0">
                <a:solidFill>
                  <a:srgbClr val="7F7F7F"/>
                </a:solidFill>
              </a:rPr>
              <a:t>irides.tohoku.ac.jp</a:t>
            </a:r>
            <a:r>
              <a:rPr lang="en-US" sz="1400" dirty="0" smtClean="0">
                <a:solidFill>
                  <a:srgbClr val="7F7F7F"/>
                </a:solidFill>
              </a:rPr>
              <a:t>/</a:t>
            </a:r>
            <a:r>
              <a:rPr lang="en-US" sz="1400" dirty="0" err="1" smtClean="0">
                <a:solidFill>
                  <a:srgbClr val="7F7F7F"/>
                </a:solidFill>
              </a:rPr>
              <a:t>topics_disaster</a:t>
            </a:r>
            <a:r>
              <a:rPr lang="en-US" sz="1400" dirty="0" smtClean="0">
                <a:solidFill>
                  <a:srgbClr val="7F7F7F"/>
                </a:solidFill>
              </a:rPr>
              <a:t>/2016kumamoto-eq.html</a:t>
            </a:r>
          </a:p>
        </p:txBody>
      </p:sp>
    </p:spTree>
    <p:extLst>
      <p:ext uri="{BB962C8B-B14F-4D97-AF65-F5344CB8AC3E}">
        <p14:creationId xmlns:p14="http://schemas.microsoft.com/office/powerpoint/2010/main" val="2802585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0" y="707178"/>
            <a:ext cx="9144000" cy="5846682"/>
          </a:xfrm>
          <a:prstGeom prst="rect">
            <a:avLst/>
          </a:prstGeom>
        </p:spPr>
      </p:pic>
      <p:sp>
        <p:nvSpPr>
          <p:cNvPr id="2" name="Title 1"/>
          <p:cNvSpPr>
            <a:spLocks noGrp="1"/>
          </p:cNvSpPr>
          <p:nvPr>
            <p:ph type="title"/>
          </p:nvPr>
        </p:nvSpPr>
        <p:spPr/>
        <p:txBody>
          <a:bodyPr/>
          <a:lstStyle/>
          <a:p>
            <a:r>
              <a:rPr lang="en-US" dirty="0" smtClean="0"/>
              <a:t>ALOS-2/PALSAR-2 coverage</a:t>
            </a:r>
            <a:endParaRPr lang="en-US" dirty="0"/>
          </a:p>
        </p:txBody>
      </p:sp>
      <p:sp>
        <p:nvSpPr>
          <p:cNvPr id="4" name="Date Placeholder 3"/>
          <p:cNvSpPr>
            <a:spLocks noGrp="1"/>
          </p:cNvSpPr>
          <p:nvPr>
            <p:ph type="dt" sz="half" idx="10"/>
          </p:nvPr>
        </p:nvSpPr>
        <p:spPr/>
        <p:txBody>
          <a:bodyPr/>
          <a:lstStyle/>
          <a:p>
            <a:fld id="{7A8AC696-2B31-A741-9E97-0ED60C333ED6}"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3</a:t>
            </a:fld>
            <a:endParaRPr lang="en-US"/>
          </a:p>
        </p:txBody>
      </p:sp>
      <p:sp>
        <p:nvSpPr>
          <p:cNvPr id="18" name="TextBox 17"/>
          <p:cNvSpPr txBox="1"/>
          <p:nvPr/>
        </p:nvSpPr>
        <p:spPr>
          <a:xfrm>
            <a:off x="73029" y="5805145"/>
            <a:ext cx="2376000" cy="646331"/>
          </a:xfrm>
          <a:prstGeom prst="rect">
            <a:avLst/>
          </a:prstGeom>
          <a:solidFill>
            <a:schemeClr val="accent2">
              <a:lumMod val="50000"/>
              <a:alpha val="50000"/>
            </a:schemeClr>
          </a:solidFill>
          <a:ln>
            <a:solidFill>
              <a:schemeClr val="bg1"/>
            </a:solidFill>
          </a:ln>
        </p:spPr>
        <p:txBody>
          <a:bodyPr wrap="square" rtlCol="0">
            <a:spAutoFit/>
          </a:bodyPr>
          <a:lstStyle/>
          <a:p>
            <a:r>
              <a:rPr lang="en-US" dirty="0" smtClean="0">
                <a:solidFill>
                  <a:schemeClr val="bg1"/>
                </a:solidFill>
              </a:rPr>
              <a:t>Acquisition time: </a:t>
            </a:r>
          </a:p>
          <a:p>
            <a:r>
              <a:rPr lang="is-IS" dirty="0" smtClean="0">
                <a:solidFill>
                  <a:schemeClr val="bg1"/>
                </a:solidFill>
              </a:rPr>
              <a:t>2016/04/17 00:04 (JST)</a:t>
            </a:r>
            <a:endParaRPr lang="en-US" dirty="0">
              <a:solidFill>
                <a:schemeClr val="bg1"/>
              </a:solidFill>
            </a:endParaRPr>
          </a:p>
        </p:txBody>
      </p:sp>
      <p:sp>
        <p:nvSpPr>
          <p:cNvPr id="24" name="TextBox 23"/>
          <p:cNvSpPr txBox="1"/>
          <p:nvPr/>
        </p:nvSpPr>
        <p:spPr>
          <a:xfrm>
            <a:off x="3355265" y="728826"/>
            <a:ext cx="5678696" cy="923330"/>
          </a:xfrm>
          <a:prstGeom prst="rect">
            <a:avLst/>
          </a:prstGeom>
          <a:no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dirty="0" smtClean="0">
                <a:solidFill>
                  <a:srgbClr val="FFFFFF"/>
                </a:solidFill>
                <a:effectLst>
                  <a:outerShdw blurRad="50800" dist="38100" dir="2700000" algn="tl" rotWithShape="0">
                    <a:prstClr val="black">
                      <a:alpha val="40000"/>
                    </a:prstClr>
                  </a:outerShdw>
                </a:effectLst>
              </a:rPr>
              <a:t>There were 3 big earthquakes starting on April 14.</a:t>
            </a:r>
          </a:p>
          <a:p>
            <a:r>
              <a:rPr lang="en-US" dirty="0" smtClean="0">
                <a:solidFill>
                  <a:srgbClr val="FFFFFF"/>
                </a:solidFill>
                <a:effectLst>
                  <a:outerShdw blurRad="50800" dist="38100" dir="2700000" algn="tl" rotWithShape="0">
                    <a:prstClr val="black">
                      <a:alpha val="40000"/>
                    </a:prstClr>
                  </a:outerShdw>
                </a:effectLst>
              </a:rPr>
              <a:t>The Mw7.1 generated most of the building damage, and a landslide to the northeast of Kumamoto city.</a:t>
            </a:r>
            <a:endParaRPr lang="en-US" dirty="0">
              <a:solidFill>
                <a:srgbClr val="FFFF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1045875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for Damage Estimation</a:t>
            </a:r>
            <a:endParaRPr lang="en-US" dirty="0"/>
          </a:p>
        </p:txBody>
      </p:sp>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4</a:t>
            </a:fld>
            <a:endParaRPr lang="en-US"/>
          </a:p>
        </p:txBody>
      </p:sp>
      <p:sp>
        <p:nvSpPr>
          <p:cNvPr id="7" name="Rectangle 6"/>
          <p:cNvSpPr/>
          <p:nvPr/>
        </p:nvSpPr>
        <p:spPr>
          <a:xfrm>
            <a:off x="367997" y="1028343"/>
            <a:ext cx="8276321" cy="4555093"/>
          </a:xfrm>
          <a:prstGeom prst="rect">
            <a:avLst/>
          </a:prstGeom>
        </p:spPr>
        <p:txBody>
          <a:bodyPr wrap="square">
            <a:spAutoFit/>
          </a:bodyPr>
          <a:lstStyle/>
          <a:p>
            <a:pPr algn="just"/>
            <a:r>
              <a:rPr lang="en-US" b="1" dirty="0" smtClean="0"/>
              <a:t>Pre-processing</a:t>
            </a:r>
          </a:p>
          <a:p>
            <a:pPr marL="285750" indent="-285750" algn="just">
              <a:buFont typeface="Wingdings" charset="2"/>
              <a:buChar char="v"/>
            </a:pPr>
            <a:r>
              <a:rPr lang="en-US" dirty="0" smtClean="0"/>
              <a:t>The PALSAR-2 data was converted from digital number to backscattering coefficient (sigma-naught [dB]) using the equation provided by JAXA website</a:t>
            </a:r>
            <a:r>
              <a:rPr lang="en-US" baseline="30000" dirty="0" smtClean="0"/>
              <a:t>(1)</a:t>
            </a:r>
            <a:r>
              <a:rPr lang="en-US" dirty="0" smtClean="0"/>
              <a:t>. Then, the PALSAR-2 data was filtered using a Lee filter (Lee 1980) using a 3 x 3 pixel window.</a:t>
            </a:r>
          </a:p>
          <a:p>
            <a:pPr marL="285750" indent="-285750" algn="just">
              <a:buFont typeface="Wingdings" charset="2"/>
              <a:buChar char="v"/>
            </a:pPr>
            <a:endParaRPr lang="en-US" dirty="0"/>
          </a:p>
          <a:p>
            <a:pPr algn="just"/>
            <a:r>
              <a:rPr lang="en-US" sz="2000" b="1" dirty="0" smtClean="0"/>
              <a:t>Damage estimation</a:t>
            </a:r>
          </a:p>
          <a:p>
            <a:pPr marL="342900" indent="-342900" algn="just">
              <a:buFont typeface="+mj-ea"/>
              <a:buAutoNum type="circleNumDbPlain"/>
            </a:pPr>
            <a:r>
              <a:rPr lang="en-US" sz="2000" dirty="0" smtClean="0"/>
              <a:t>We calculated 16 texture parameter based on the </a:t>
            </a:r>
            <a:r>
              <a:rPr lang="en-US" sz="2000" dirty="0"/>
              <a:t>Grey-Level Co-occurrence </a:t>
            </a:r>
            <a:r>
              <a:rPr lang="en-US" sz="2000" dirty="0" smtClean="0"/>
              <a:t>Matrix (</a:t>
            </a:r>
            <a:r>
              <a:rPr lang="en-US" sz="2000" dirty="0" err="1" smtClean="0"/>
              <a:t>Haralick</a:t>
            </a:r>
            <a:r>
              <a:rPr lang="en-US" sz="2000" dirty="0" smtClean="0"/>
              <a:t> et al., 1973), Gray  histogram properties (</a:t>
            </a:r>
            <a:r>
              <a:rPr lang="en-US" sz="2000" dirty="0" err="1"/>
              <a:t>Anys</a:t>
            </a:r>
            <a:r>
              <a:rPr lang="en-US" sz="2000" dirty="0" smtClean="0">
                <a:effectLst/>
              </a:rPr>
              <a:t> et al., 1994</a:t>
            </a:r>
            <a:r>
              <a:rPr lang="en-US" sz="2000" dirty="0" smtClean="0"/>
              <a:t>), and the HH-polarization information. </a:t>
            </a:r>
          </a:p>
          <a:p>
            <a:pPr marL="342900" indent="-342900" algn="just">
              <a:buFont typeface="+mj-ea"/>
              <a:buAutoNum type="circleNumDbPlain"/>
            </a:pPr>
            <a:r>
              <a:rPr lang="en-US" sz="2000" dirty="0" smtClean="0"/>
              <a:t>Using the building footprint downloaded from the Geospatial Information Authority of Japan website</a:t>
            </a:r>
            <a:r>
              <a:rPr lang="en-US" sz="2000" baseline="30000" dirty="0" smtClean="0"/>
              <a:t>(2)</a:t>
            </a:r>
            <a:r>
              <a:rPr lang="en-US" sz="2000" dirty="0" smtClean="0"/>
              <a:t>, the average value of each texture parameter is calculated for each building.</a:t>
            </a:r>
          </a:p>
          <a:p>
            <a:pPr marL="342900" indent="-342900" algn="just">
              <a:buFont typeface="+mj-ea"/>
              <a:buAutoNum type="circleNumDbPlain"/>
            </a:pPr>
            <a:r>
              <a:rPr lang="en-US" sz="2000" dirty="0" smtClean="0"/>
              <a:t>Finally, using as training sample the damage observed after the 2015 Nepal earthquake, a random forest algorithm (</a:t>
            </a:r>
            <a:r>
              <a:rPr lang="en-US" sz="2000" dirty="0" err="1" smtClean="0"/>
              <a:t>Breiman</a:t>
            </a:r>
            <a:r>
              <a:rPr lang="en-US" sz="2000" dirty="0" smtClean="0"/>
              <a:t> et al., 2001) was used to classify the building damage into two categories in Kumamoto city. </a:t>
            </a:r>
            <a:endParaRPr lang="en-US" dirty="0" smtClean="0"/>
          </a:p>
        </p:txBody>
      </p:sp>
      <p:sp>
        <p:nvSpPr>
          <p:cNvPr id="8" name="TextBox 7"/>
          <p:cNvSpPr txBox="1"/>
          <p:nvPr/>
        </p:nvSpPr>
        <p:spPr>
          <a:xfrm>
            <a:off x="238115" y="5979851"/>
            <a:ext cx="2330647" cy="523220"/>
          </a:xfrm>
          <a:prstGeom prst="rect">
            <a:avLst/>
          </a:prstGeom>
          <a:noFill/>
        </p:spPr>
        <p:txBody>
          <a:bodyPr wrap="square" rtlCol="0">
            <a:spAutoFit/>
          </a:bodyPr>
          <a:lstStyle/>
          <a:p>
            <a:r>
              <a:rPr lang="en-US" sz="1400" baseline="30000" dirty="0" smtClean="0">
                <a:solidFill>
                  <a:srgbClr val="7F7F7F"/>
                </a:solidFill>
              </a:rPr>
              <a:t>(1)</a:t>
            </a:r>
            <a:r>
              <a:rPr lang="en-US" sz="1400" dirty="0" smtClean="0">
                <a:solidFill>
                  <a:srgbClr val="7F7F7F"/>
                </a:solidFill>
              </a:rPr>
              <a:t>http://</a:t>
            </a:r>
            <a:r>
              <a:rPr lang="en-US" sz="1400" dirty="0" err="1" smtClean="0">
                <a:solidFill>
                  <a:srgbClr val="7F7F7F"/>
                </a:solidFill>
              </a:rPr>
              <a:t>www.eorc.jaxa.jp</a:t>
            </a:r>
            <a:endParaRPr lang="en-US" sz="1400" dirty="0" smtClean="0">
              <a:solidFill>
                <a:srgbClr val="7F7F7F"/>
              </a:solidFill>
            </a:endParaRPr>
          </a:p>
          <a:p>
            <a:r>
              <a:rPr lang="en-US" sz="1400" baseline="30000" dirty="0" smtClean="0">
                <a:solidFill>
                  <a:srgbClr val="7F7F7F"/>
                </a:solidFill>
              </a:rPr>
              <a:t>(2)</a:t>
            </a:r>
            <a:r>
              <a:rPr lang="en-US" sz="1400" dirty="0" smtClean="0">
                <a:solidFill>
                  <a:srgbClr val="7F7F7F"/>
                </a:solidFill>
              </a:rPr>
              <a:t>http://</a:t>
            </a:r>
            <a:r>
              <a:rPr lang="en-US" sz="1400" dirty="0" err="1" smtClean="0">
                <a:solidFill>
                  <a:srgbClr val="7F7F7F"/>
                </a:solidFill>
              </a:rPr>
              <a:t>www.gsi.go.jp</a:t>
            </a:r>
            <a:endParaRPr lang="en-US" sz="1400" dirty="0">
              <a:solidFill>
                <a:srgbClr val="7F7F7F"/>
              </a:solidFill>
            </a:endParaRPr>
          </a:p>
        </p:txBody>
      </p:sp>
    </p:spTree>
    <p:extLst>
      <p:ext uri="{BB962C8B-B14F-4D97-AF65-F5344CB8AC3E}">
        <p14:creationId xmlns:p14="http://schemas.microsoft.com/office/powerpoint/2010/main" val="2398950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05_PALSAR-2_16041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6956"/>
            <a:ext cx="9144000" cy="5679281"/>
          </a:xfrm>
          <a:prstGeom prst="rect">
            <a:avLst/>
          </a:prstGeom>
        </p:spPr>
      </p:pic>
      <p:sp>
        <p:nvSpPr>
          <p:cNvPr id="2" name="Title 1"/>
          <p:cNvSpPr>
            <a:spLocks noGrp="1"/>
          </p:cNvSpPr>
          <p:nvPr>
            <p:ph type="title"/>
          </p:nvPr>
        </p:nvSpPr>
        <p:spPr/>
        <p:txBody>
          <a:bodyPr/>
          <a:lstStyle/>
          <a:p>
            <a:r>
              <a:rPr lang="en-US" dirty="0" smtClean="0"/>
              <a:t>PALSAR-2 Post-event Image (</a:t>
            </a:r>
            <a:r>
              <a:rPr lang="is-IS" sz="3600" dirty="0" smtClean="0"/>
              <a:t>2016/04/17</a:t>
            </a:r>
            <a:r>
              <a:rPr lang="is-IS" dirty="0" smtClean="0"/>
              <a:t>)</a:t>
            </a:r>
            <a:endParaRPr lang="en-US" dirty="0"/>
          </a:p>
        </p:txBody>
      </p:sp>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5</a:t>
            </a:fld>
            <a:endParaRPr lang="en-US" dirty="0"/>
          </a:p>
        </p:txBody>
      </p:sp>
      <p:cxnSp>
        <p:nvCxnSpPr>
          <p:cNvPr id="13" name="Straight Arrow Connector 12"/>
          <p:cNvCxnSpPr/>
          <p:nvPr/>
        </p:nvCxnSpPr>
        <p:spPr>
          <a:xfrm flipH="1" flipV="1">
            <a:off x="692076" y="3225279"/>
            <a:ext cx="194090" cy="815420"/>
          </a:xfrm>
          <a:prstGeom prst="straightConnector1">
            <a:avLst/>
          </a:prstGeom>
          <a:ln w="28575" cmpd="sng">
            <a:solidFill>
              <a:srgbClr val="FFFFFF"/>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867820" y="3804007"/>
            <a:ext cx="293154" cy="77806"/>
          </a:xfrm>
          <a:prstGeom prst="straightConnector1">
            <a:avLst/>
          </a:prstGeom>
          <a:ln w="28575" cmpd="sng">
            <a:solidFill>
              <a:srgbClr val="FFFFFF"/>
            </a:solidFill>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a:blip r:embed="rId3"/>
          <a:stretch>
            <a:fillRect/>
          </a:stretch>
        </p:blipFill>
        <p:spPr>
          <a:xfrm rot="745544" flipV="1">
            <a:off x="492835" y="4114209"/>
            <a:ext cx="1032618" cy="346358"/>
          </a:xfrm>
          <a:prstGeom prst="rect">
            <a:avLst/>
          </a:prstGeom>
          <a:ln>
            <a:noFill/>
          </a:ln>
          <a:effectLst>
            <a:outerShdw blurRad="292100" dist="139700" dir="2700000" algn="tl" rotWithShape="0">
              <a:srgbClr val="333333">
                <a:alpha val="65000"/>
              </a:srgbClr>
            </a:outerShdw>
          </a:effectLst>
        </p:spPr>
      </p:pic>
      <p:sp>
        <p:nvSpPr>
          <p:cNvPr id="28" name="TextBox 27"/>
          <p:cNvSpPr txBox="1"/>
          <p:nvPr/>
        </p:nvSpPr>
        <p:spPr>
          <a:xfrm>
            <a:off x="5916818" y="3524748"/>
            <a:ext cx="3338445" cy="1569660"/>
          </a:xfrm>
          <a:prstGeom prst="rect">
            <a:avLst/>
          </a:prstGeom>
          <a:noFill/>
        </p:spPr>
        <p:txBody>
          <a:bodyPr wrap="square" rtlCol="0">
            <a:spAutoFit/>
          </a:bodyPr>
          <a:lstStyle/>
          <a:p>
            <a:pPr marL="180975" indent="-180975">
              <a:buFont typeface="Arial"/>
              <a:buChar char="•"/>
            </a:pPr>
            <a:r>
              <a:rPr lang="en-US" sz="1600" dirty="0" smtClean="0"/>
              <a:t>Acquisition mode: </a:t>
            </a:r>
            <a:r>
              <a:rPr lang="en-US" sz="1600" dirty="0" err="1" smtClean="0"/>
              <a:t>StripMap</a:t>
            </a:r>
            <a:r>
              <a:rPr lang="en-US" sz="1600" dirty="0" smtClean="0"/>
              <a:t> (SM1)</a:t>
            </a:r>
          </a:p>
          <a:p>
            <a:pPr marL="180975" indent="-180975">
              <a:buFont typeface="Arial"/>
              <a:buChar char="•"/>
            </a:pPr>
            <a:r>
              <a:rPr lang="en-US" sz="1600" dirty="0" smtClean="0"/>
              <a:t>Ascending Orbit direction (azimuth)</a:t>
            </a:r>
          </a:p>
          <a:p>
            <a:pPr marL="180975" indent="-180975">
              <a:buFont typeface="Arial"/>
              <a:buChar char="•"/>
            </a:pPr>
            <a:r>
              <a:rPr lang="en-US" sz="1600" dirty="0" smtClean="0"/>
              <a:t>Right side observation (range)</a:t>
            </a:r>
          </a:p>
          <a:p>
            <a:pPr marL="180975" indent="-180975">
              <a:buFont typeface="Arial"/>
              <a:buChar char="•"/>
            </a:pPr>
            <a:r>
              <a:rPr lang="en-US" sz="1600" dirty="0" smtClean="0"/>
              <a:t>HH-polarization</a:t>
            </a:r>
          </a:p>
          <a:p>
            <a:pPr marL="180975" indent="-180975">
              <a:buFont typeface="Arial"/>
              <a:buChar char="•"/>
            </a:pPr>
            <a:r>
              <a:rPr lang="en-US" sz="1600" dirty="0" smtClean="0"/>
              <a:t>Data format Level 1.5</a:t>
            </a:r>
          </a:p>
          <a:p>
            <a:pPr marL="180975" indent="-180975">
              <a:buFont typeface="Arial"/>
              <a:buChar char="•"/>
            </a:pPr>
            <a:r>
              <a:rPr lang="en-US" sz="1600" dirty="0" smtClean="0"/>
              <a:t>Pixel Spacing: 2.5 m</a:t>
            </a:r>
            <a:endParaRPr lang="en-US" sz="1600" dirty="0"/>
          </a:p>
        </p:txBody>
      </p:sp>
      <p:grpSp>
        <p:nvGrpSpPr>
          <p:cNvPr id="35" name="Group 34"/>
          <p:cNvGrpSpPr/>
          <p:nvPr/>
        </p:nvGrpSpPr>
        <p:grpSpPr>
          <a:xfrm>
            <a:off x="165959" y="4567606"/>
            <a:ext cx="720207" cy="1053603"/>
            <a:chOff x="5004352" y="1286243"/>
            <a:chExt cx="720207" cy="1053603"/>
          </a:xfrm>
        </p:grpSpPr>
        <p:sp>
          <p:nvSpPr>
            <p:cNvPr id="34" name="Rectangle 33"/>
            <p:cNvSpPr/>
            <p:nvPr/>
          </p:nvSpPr>
          <p:spPr>
            <a:xfrm>
              <a:off x="5047022" y="1305198"/>
              <a:ext cx="483447" cy="102473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147309" y="1591149"/>
              <a:ext cx="108235" cy="642233"/>
            </a:xfrm>
            <a:prstGeom prst="rect">
              <a:avLst/>
            </a:prstGeom>
            <a:gradFill flip="none" rotWithShape="1">
              <a:gsLst>
                <a:gs pos="0">
                  <a:schemeClr val="tx1">
                    <a:alpha val="90000"/>
                  </a:schemeClr>
                </a:gs>
                <a:gs pos="100000">
                  <a:srgbClr val="FFFFFF">
                    <a:alpha val="90000"/>
                  </a:srgbClr>
                </a:gs>
              </a:gsLst>
              <a:lin ang="16200000" scaled="0"/>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5187308" y="1453128"/>
              <a:ext cx="523132" cy="261610"/>
            </a:xfrm>
            <a:prstGeom prst="rect">
              <a:avLst/>
            </a:prstGeom>
            <a:noFill/>
          </p:spPr>
          <p:txBody>
            <a:bodyPr wrap="square" rtlCol="0">
              <a:spAutoFit/>
            </a:bodyPr>
            <a:lstStyle/>
            <a:p>
              <a:r>
                <a:rPr lang="en-US" sz="1100" dirty="0" smtClean="0"/>
                <a:t>+10</a:t>
              </a:r>
              <a:endParaRPr lang="en-US" sz="1100" dirty="0"/>
            </a:p>
          </p:txBody>
        </p:sp>
        <p:sp>
          <p:nvSpPr>
            <p:cNvPr id="32" name="TextBox 31"/>
            <p:cNvSpPr txBox="1"/>
            <p:nvPr/>
          </p:nvSpPr>
          <p:spPr>
            <a:xfrm>
              <a:off x="5201427" y="2078236"/>
              <a:ext cx="523132" cy="261610"/>
            </a:xfrm>
            <a:prstGeom prst="rect">
              <a:avLst/>
            </a:prstGeom>
            <a:noFill/>
          </p:spPr>
          <p:txBody>
            <a:bodyPr wrap="square" rtlCol="0">
              <a:spAutoFit/>
            </a:bodyPr>
            <a:lstStyle/>
            <a:p>
              <a:r>
                <a:rPr lang="en-US" sz="1100" dirty="0" smtClean="0"/>
                <a:t>-40</a:t>
              </a:r>
              <a:endParaRPr lang="en-US" sz="1100" dirty="0"/>
            </a:p>
          </p:txBody>
        </p:sp>
        <p:sp>
          <p:nvSpPr>
            <p:cNvPr id="33" name="TextBox 32"/>
            <p:cNvSpPr txBox="1"/>
            <p:nvPr/>
          </p:nvSpPr>
          <p:spPr>
            <a:xfrm>
              <a:off x="5004352" y="1286243"/>
              <a:ext cx="576629" cy="307777"/>
            </a:xfrm>
            <a:prstGeom prst="rect">
              <a:avLst/>
            </a:prstGeom>
            <a:noFill/>
          </p:spPr>
          <p:txBody>
            <a:bodyPr wrap="square" rtlCol="0">
              <a:spAutoFit/>
            </a:bodyPr>
            <a:lstStyle/>
            <a:p>
              <a:pPr algn="ctr"/>
              <a:r>
                <a:rPr lang="en-US" sz="1400" dirty="0" err="1" smtClean="0"/>
                <a:t>σ</a:t>
              </a:r>
              <a:r>
                <a:rPr lang="en-US" sz="1400" dirty="0" smtClean="0"/>
                <a:t>°</a:t>
              </a:r>
              <a:r>
                <a:rPr lang="en-US" sz="1100" dirty="0" smtClean="0"/>
                <a:t>[dB]</a:t>
              </a:r>
              <a:endParaRPr lang="en-US" sz="1100" dirty="0"/>
            </a:p>
          </p:txBody>
        </p:sp>
      </p:grpSp>
      <p:sp>
        <p:nvSpPr>
          <p:cNvPr id="36" name="TextBox 35"/>
          <p:cNvSpPr txBox="1"/>
          <p:nvPr/>
        </p:nvSpPr>
        <p:spPr>
          <a:xfrm>
            <a:off x="149303" y="1013413"/>
            <a:ext cx="2544286" cy="369332"/>
          </a:xfrm>
          <a:prstGeom prst="rect">
            <a:avLst/>
          </a:prstGeom>
          <a:no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b="1" dirty="0" smtClean="0">
                <a:solidFill>
                  <a:schemeClr val="bg1"/>
                </a:solidFill>
                <a:effectLst>
                  <a:outerShdw blurRad="50800" dist="38100" dir="2700000" algn="tl" rotWithShape="0">
                    <a:prstClr val="black">
                      <a:alpha val="40000"/>
                    </a:prstClr>
                  </a:outerShdw>
                </a:effectLst>
              </a:rPr>
              <a:t>Sigma-naught (</a:t>
            </a:r>
            <a:r>
              <a:rPr lang="en-US" b="1" dirty="0" err="1" smtClean="0">
                <a:solidFill>
                  <a:schemeClr val="bg1"/>
                </a:solidFill>
                <a:effectLst>
                  <a:outerShdw blurRad="50800" dist="38100" dir="2700000" algn="tl" rotWithShape="0">
                    <a:prstClr val="black">
                      <a:alpha val="40000"/>
                    </a:prstClr>
                  </a:outerShdw>
                </a:effectLst>
              </a:rPr>
              <a:t>σ</a:t>
            </a:r>
            <a:r>
              <a:rPr lang="en-US" b="1" dirty="0" smtClean="0">
                <a:solidFill>
                  <a:schemeClr val="bg1"/>
                </a:solidFill>
                <a:effectLst>
                  <a:outerShdw blurRad="50800" dist="38100" dir="2700000" algn="tl" rotWithShape="0">
                    <a:prstClr val="black">
                      <a:alpha val="40000"/>
                    </a:prstClr>
                  </a:outerShdw>
                </a:effectLst>
              </a:rPr>
              <a:t>°) image</a:t>
            </a:r>
          </a:p>
        </p:txBody>
      </p:sp>
      <p:sp>
        <p:nvSpPr>
          <p:cNvPr id="42" name="TextBox 41"/>
          <p:cNvSpPr txBox="1"/>
          <p:nvPr/>
        </p:nvSpPr>
        <p:spPr>
          <a:xfrm rot="20827513">
            <a:off x="363034" y="2948280"/>
            <a:ext cx="720570" cy="276999"/>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sz="1200" b="1" dirty="0" smtClean="0">
                <a:solidFill>
                  <a:schemeClr val="bg1"/>
                </a:solidFill>
                <a:effectLst>
                  <a:outerShdw blurRad="50800" dist="38100" dir="2700000" algn="tl" rotWithShape="0">
                    <a:prstClr val="black">
                      <a:alpha val="40000"/>
                    </a:prstClr>
                  </a:outerShdw>
                </a:effectLst>
              </a:rPr>
              <a:t>Azimuth</a:t>
            </a:r>
            <a:endParaRPr lang="en-US" sz="1200" b="1" dirty="0">
              <a:solidFill>
                <a:schemeClr val="bg1"/>
              </a:solidFill>
              <a:effectLst>
                <a:outerShdw blurRad="50800" dist="38100" dir="2700000" algn="tl" rotWithShape="0">
                  <a:prstClr val="black">
                    <a:alpha val="40000"/>
                  </a:prstClr>
                </a:outerShdw>
              </a:effectLst>
            </a:endParaRPr>
          </a:p>
        </p:txBody>
      </p:sp>
      <p:sp>
        <p:nvSpPr>
          <p:cNvPr id="43" name="TextBox 42"/>
          <p:cNvSpPr txBox="1"/>
          <p:nvPr/>
        </p:nvSpPr>
        <p:spPr>
          <a:xfrm rot="20584024">
            <a:off x="809586" y="3503908"/>
            <a:ext cx="548347" cy="276999"/>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sz="1200" b="1" dirty="0" smtClean="0">
                <a:solidFill>
                  <a:schemeClr val="bg1"/>
                </a:solidFill>
                <a:effectLst>
                  <a:outerShdw blurRad="50800" dist="38100" dir="2700000" algn="tl" rotWithShape="0">
                    <a:prstClr val="black">
                      <a:alpha val="40000"/>
                    </a:prstClr>
                  </a:outerShdw>
                </a:effectLst>
              </a:rPr>
              <a:t>range</a:t>
            </a:r>
            <a:endParaRPr lang="en-US" sz="1200" b="1" dirty="0">
              <a:solidFill>
                <a:schemeClr val="bg1"/>
              </a:solidFill>
              <a:effectLst>
                <a:outerShdw blurRad="50800" dist="38100" dir="2700000" algn="tl" rotWithShape="0">
                  <a:prstClr val="black">
                    <a:alpha val="40000"/>
                  </a:prstClr>
                </a:outerShdw>
              </a:effectLst>
            </a:endParaRPr>
          </a:p>
        </p:txBody>
      </p:sp>
      <p:sp>
        <p:nvSpPr>
          <p:cNvPr id="45" name="Rectangle 44"/>
          <p:cNvSpPr/>
          <p:nvPr/>
        </p:nvSpPr>
        <p:spPr>
          <a:xfrm>
            <a:off x="2034806" y="1876186"/>
            <a:ext cx="2135825" cy="1846637"/>
          </a:xfrm>
          <a:prstGeom prst="rect">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253436" y="1506854"/>
            <a:ext cx="1553430" cy="369332"/>
          </a:xfrm>
          <a:prstGeom prst="rect">
            <a:avLst/>
          </a:prstGeom>
          <a:noFill/>
          <a:ln>
            <a:noFill/>
          </a:ln>
          <a:effectLst>
            <a:outerShdw blurRad="50800" dist="38100" dir="2700000" algn="tl" rotWithShape="0">
              <a:prstClr val="black">
                <a:alpha val="40000"/>
              </a:prstClr>
            </a:outerShdw>
          </a:effectLst>
        </p:spPr>
        <p:txBody>
          <a:bodyPr wrap="none" rtlCol="0">
            <a:spAutoFit/>
          </a:bodyPr>
          <a:lstStyle/>
          <a:p>
            <a:r>
              <a:rPr lang="en-US" b="1" dirty="0" smtClean="0">
                <a:solidFill>
                  <a:srgbClr val="3366FF"/>
                </a:solidFill>
                <a:effectLst>
                  <a:outerShdw blurRad="50800" dist="38100" dir="2700000" algn="tl" rotWithShape="0">
                    <a:prstClr val="black">
                      <a:alpha val="40000"/>
                    </a:prstClr>
                  </a:outerShdw>
                </a:effectLst>
              </a:rPr>
              <a:t>Assessed Area</a:t>
            </a:r>
            <a:endParaRPr lang="en-US" b="1" dirty="0">
              <a:solidFill>
                <a:srgbClr val="3366FF"/>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7723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Building Damage Mapping</a:t>
            </a:r>
            <a:endParaRPr lang="en-US" dirty="0"/>
          </a:p>
        </p:txBody>
      </p:sp>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657" y="669925"/>
            <a:ext cx="8316686" cy="5882101"/>
          </a:xfrm>
          <a:prstGeom prst="rect">
            <a:avLst/>
          </a:prstGeom>
        </p:spPr>
      </p:pic>
      <p:sp>
        <p:nvSpPr>
          <p:cNvPr id="7" name="Rectangle 6"/>
          <p:cNvSpPr/>
          <p:nvPr/>
        </p:nvSpPr>
        <p:spPr>
          <a:xfrm>
            <a:off x="809904" y="615583"/>
            <a:ext cx="7620000" cy="276999"/>
          </a:xfrm>
          <a:prstGeom prst="rect">
            <a:avLst/>
          </a:prstGeom>
        </p:spPr>
        <p:txBody>
          <a:bodyPr wrap="square">
            <a:spAutoFit/>
          </a:bodyPr>
          <a:lstStyle/>
          <a:p>
            <a:r>
              <a:rPr lang="en-US" sz="1200" b="1" dirty="0">
                <a:solidFill>
                  <a:srgbClr val="FF0000"/>
                </a:solidFill>
              </a:rPr>
              <a:t>The training </a:t>
            </a:r>
            <a:r>
              <a:rPr lang="en-US" sz="1200" b="1" smtClean="0">
                <a:solidFill>
                  <a:srgbClr val="FF0000"/>
                </a:solidFill>
              </a:rPr>
              <a:t>data  used in the damage estimation model is from Nepal </a:t>
            </a:r>
            <a:r>
              <a:rPr lang="en-US" sz="1200" b="1" dirty="0">
                <a:solidFill>
                  <a:srgbClr val="FF0000"/>
                </a:solidFill>
              </a:rPr>
              <a:t>earthquake and they are probably different.</a:t>
            </a:r>
            <a:endParaRPr lang="en-US" sz="1200" b="1" dirty="0">
              <a:solidFill>
                <a:srgbClr val="FF0000"/>
              </a:solidFill>
            </a:endParaRPr>
          </a:p>
        </p:txBody>
      </p:sp>
    </p:spTree>
    <p:extLst>
      <p:ext uri="{BB962C8B-B14F-4D97-AF65-F5344CB8AC3E}">
        <p14:creationId xmlns:p14="http://schemas.microsoft.com/office/powerpoint/2010/main" val="2504289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 y="669925"/>
            <a:ext cx="8203475" cy="5802031"/>
          </a:xfrm>
          <a:prstGeom prst="rect">
            <a:avLst/>
          </a:prstGeom>
        </p:spPr>
      </p:pic>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7</a:t>
            </a:fld>
            <a:endParaRPr lang="en-US"/>
          </a:p>
        </p:txBody>
      </p:sp>
      <p:sp>
        <p:nvSpPr>
          <p:cNvPr id="7" name="Title 1"/>
          <p:cNvSpPr>
            <a:spLocks noGrp="1"/>
          </p:cNvSpPr>
          <p:nvPr>
            <p:ph type="title"/>
          </p:nvPr>
        </p:nvSpPr>
        <p:spPr>
          <a:xfrm>
            <a:off x="0" y="14985"/>
            <a:ext cx="9144000" cy="654940"/>
          </a:xfrm>
        </p:spPr>
        <p:txBody>
          <a:bodyPr/>
          <a:lstStyle/>
          <a:p>
            <a:r>
              <a:rPr lang="en-US" dirty="0" smtClean="0"/>
              <a:t>Preliminary Building Damage Mapping</a:t>
            </a:r>
            <a:endParaRPr lang="en-US" dirty="0"/>
          </a:p>
        </p:txBody>
      </p:sp>
    </p:spTree>
    <p:extLst>
      <p:ext uri="{BB962C8B-B14F-4D97-AF65-F5344CB8AC3E}">
        <p14:creationId xmlns:p14="http://schemas.microsoft.com/office/powerpoint/2010/main" val="2002363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 y="547626"/>
            <a:ext cx="8578890" cy="6067549"/>
          </a:xfrm>
          <a:prstGeom prst="rect">
            <a:avLst/>
          </a:prstGeom>
        </p:spPr>
      </p:pic>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8</a:t>
            </a:fld>
            <a:endParaRPr lang="en-US"/>
          </a:p>
        </p:txBody>
      </p:sp>
      <p:sp>
        <p:nvSpPr>
          <p:cNvPr id="7" name="Title 1"/>
          <p:cNvSpPr>
            <a:spLocks noGrp="1"/>
          </p:cNvSpPr>
          <p:nvPr>
            <p:ph type="title"/>
          </p:nvPr>
        </p:nvSpPr>
        <p:spPr>
          <a:xfrm>
            <a:off x="0" y="14985"/>
            <a:ext cx="9144000" cy="654940"/>
          </a:xfrm>
        </p:spPr>
        <p:txBody>
          <a:bodyPr/>
          <a:lstStyle/>
          <a:p>
            <a:r>
              <a:rPr lang="en-US" dirty="0" smtClean="0"/>
              <a:t>Preliminary Building Damage Mapping</a:t>
            </a:r>
            <a:endParaRPr lang="en-US" dirty="0"/>
          </a:p>
        </p:txBody>
      </p:sp>
      <p:sp>
        <p:nvSpPr>
          <p:cNvPr id="10" name="Rectangle 9"/>
          <p:cNvSpPr/>
          <p:nvPr/>
        </p:nvSpPr>
        <p:spPr>
          <a:xfrm>
            <a:off x="6082747" y="3299791"/>
            <a:ext cx="2517914" cy="25784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235147" y="3452192"/>
            <a:ext cx="2517914" cy="25131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082747" y="3541622"/>
            <a:ext cx="2976947" cy="2232710"/>
          </a:xfrm>
          <a:prstGeom prst="rect">
            <a:avLst/>
          </a:prstGeom>
        </p:spPr>
      </p:pic>
      <p:cxnSp>
        <p:nvCxnSpPr>
          <p:cNvPr id="12" name="Straight Arrow Connector 11"/>
          <p:cNvCxnSpPr/>
          <p:nvPr/>
        </p:nvCxnSpPr>
        <p:spPr>
          <a:xfrm>
            <a:off x="7202557" y="1901687"/>
            <a:ext cx="181033" cy="163993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31447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7" y="480759"/>
            <a:ext cx="8500514" cy="6012116"/>
          </a:xfrm>
          <a:prstGeom prst="rect">
            <a:avLst/>
          </a:prstGeom>
        </p:spPr>
      </p:pic>
      <p:sp>
        <p:nvSpPr>
          <p:cNvPr id="4" name="Date Placeholder 3"/>
          <p:cNvSpPr>
            <a:spLocks noGrp="1"/>
          </p:cNvSpPr>
          <p:nvPr>
            <p:ph type="dt" sz="half" idx="10"/>
          </p:nvPr>
        </p:nvSpPr>
        <p:spPr/>
        <p:txBody>
          <a:bodyPr/>
          <a:lstStyle/>
          <a:p>
            <a:fld id="{E0D435AB-2EDD-894E-B09B-1563642E881B}" type="datetime1">
              <a:rPr lang="en-US" smtClean="0"/>
              <a:t>4/21/16</a:t>
            </a:fld>
            <a:endParaRPr lang="en-US"/>
          </a:p>
        </p:txBody>
      </p:sp>
      <p:sp>
        <p:nvSpPr>
          <p:cNvPr id="5" name="Footer Placeholder 4"/>
          <p:cNvSpPr>
            <a:spLocks noGrp="1"/>
          </p:cNvSpPr>
          <p:nvPr>
            <p:ph type="ftr" sz="quarter" idx="11"/>
          </p:nvPr>
        </p:nvSpPr>
        <p:spPr/>
        <p:txBody>
          <a:bodyPr/>
          <a:lstStyle/>
          <a:p>
            <a:r>
              <a:rPr lang="ja-JP" altLang="en-US" smtClean="0"/>
              <a:t>広域被害把握研究分野 </a:t>
            </a:r>
            <a:r>
              <a:rPr lang="en-US" altLang="ja-JP" smtClean="0"/>
              <a:t>(ReGiD Lab.)</a:t>
            </a:r>
            <a:endParaRPr lang="en-US"/>
          </a:p>
        </p:txBody>
      </p:sp>
      <p:sp>
        <p:nvSpPr>
          <p:cNvPr id="6" name="Slide Number Placeholder 5"/>
          <p:cNvSpPr>
            <a:spLocks noGrp="1"/>
          </p:cNvSpPr>
          <p:nvPr>
            <p:ph type="sldNum" sz="quarter" idx="12"/>
          </p:nvPr>
        </p:nvSpPr>
        <p:spPr/>
        <p:txBody>
          <a:bodyPr/>
          <a:lstStyle/>
          <a:p>
            <a:fld id="{52A16554-0444-FC47-B056-CFB5C6542B14}" type="slidenum">
              <a:rPr lang="en-US" smtClean="0"/>
              <a:t>9</a:t>
            </a:fld>
            <a:endParaRPr lang="en-US"/>
          </a:p>
        </p:txBody>
      </p:sp>
      <p:sp>
        <p:nvSpPr>
          <p:cNvPr id="7" name="Title 1"/>
          <p:cNvSpPr>
            <a:spLocks noGrp="1"/>
          </p:cNvSpPr>
          <p:nvPr>
            <p:ph type="title"/>
          </p:nvPr>
        </p:nvSpPr>
        <p:spPr>
          <a:xfrm>
            <a:off x="0" y="14985"/>
            <a:ext cx="9144000" cy="654940"/>
          </a:xfrm>
        </p:spPr>
        <p:txBody>
          <a:bodyPr/>
          <a:lstStyle/>
          <a:p>
            <a:r>
              <a:rPr lang="en-US" dirty="0" smtClean="0"/>
              <a:t>Preliminary Building Damage Mapping</a:t>
            </a:r>
            <a:endParaRPr lang="en-US" dirty="0"/>
          </a:p>
        </p:txBody>
      </p:sp>
      <p:sp>
        <p:nvSpPr>
          <p:cNvPr id="9" name="Rectangle 8"/>
          <p:cNvSpPr/>
          <p:nvPr/>
        </p:nvSpPr>
        <p:spPr>
          <a:xfrm>
            <a:off x="6082747" y="3204754"/>
            <a:ext cx="2517914" cy="26299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837" y="3382624"/>
            <a:ext cx="2926945" cy="2195209"/>
          </a:xfrm>
          <a:prstGeom prst="rect">
            <a:avLst/>
          </a:prstGeom>
        </p:spPr>
      </p:pic>
      <p:cxnSp>
        <p:nvCxnSpPr>
          <p:cNvPr id="11" name="Straight Arrow Connector 10"/>
          <p:cNvCxnSpPr/>
          <p:nvPr/>
        </p:nvCxnSpPr>
        <p:spPr>
          <a:xfrm>
            <a:off x="6358907" y="1442094"/>
            <a:ext cx="1258824" cy="19248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69785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662</TotalTime>
  <Words>717</Words>
  <Application>Microsoft Macintosh PowerPoint</Application>
  <PresentationFormat>On-screen Show (4:3)</PresentationFormat>
  <Paragraphs>84</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ＭＳ Ｐゴシック</vt:lpstr>
      <vt:lpstr>Wingdings</vt:lpstr>
      <vt:lpstr>Arial</vt:lpstr>
      <vt:lpstr>Office Theme</vt:lpstr>
      <vt:lpstr>Preliminary building damage mapping following the 2016 Kumamoto Mw7.1 Earthquakes using PALSAR-2 image</vt:lpstr>
      <vt:lpstr>BACKGROUND</vt:lpstr>
      <vt:lpstr>ALOS-2/PALSAR-2 coverage</vt:lpstr>
      <vt:lpstr>Methodology for Damage Estimation</vt:lpstr>
      <vt:lpstr>PALSAR-2 Post-event Image (2016/04/17)</vt:lpstr>
      <vt:lpstr>Preliminary Building Damage Mapping</vt:lpstr>
      <vt:lpstr>Preliminary Building Damage Mapping</vt:lpstr>
      <vt:lpstr>Preliminary Building Damage Mapping</vt:lpstr>
      <vt:lpstr>Preliminary Building Damage Mapping</vt:lpstr>
      <vt:lpstr>Final Comments</vt:lpstr>
    </vt:vector>
  </TitlesOfParts>
  <Company>Tohoku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building damage mapping following the 2016 Kumamoto Earthquakes using PALSAR-2 images</dc:title>
  <dc:creator>Bruno Adriano</dc:creator>
  <cp:lastModifiedBy>Erick Arturo Mas Samanez</cp:lastModifiedBy>
  <cp:revision>66</cp:revision>
  <cp:lastPrinted>2016-04-21T00:29:54Z</cp:lastPrinted>
  <dcterms:created xsi:type="dcterms:W3CDTF">2016-04-20T01:12:49Z</dcterms:created>
  <dcterms:modified xsi:type="dcterms:W3CDTF">2016-04-21T00:29:58Z</dcterms:modified>
</cp:coreProperties>
</file>